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7" r:id="rId4"/>
    <p:sldId id="268" r:id="rId5"/>
    <p:sldId id="269" r:id="rId6"/>
    <p:sldId id="270" r:id="rId7"/>
    <p:sldId id="271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9B"/>
    <a:srgbClr val="BCC0C6"/>
    <a:srgbClr val="464C4A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2" autoAdjust="0"/>
  </p:normalViewPr>
  <p:slideViewPr>
    <p:cSldViewPr>
      <p:cViewPr>
        <p:scale>
          <a:sx n="75" d="100"/>
          <a:sy n="75" d="100"/>
        </p:scale>
        <p:origin x="-11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0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sk-SK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Svet </a:t>
            </a:r>
            <a:r>
              <a:rPr lang="sk-SK" sz="5500" b="1" spc="600" dirty="0" err="1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dronov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000" b="1" spc="300" dirty="0" smtClean="0">
                <a:solidFill>
                  <a:srgbClr val="54BC9B"/>
                </a:solidFill>
              </a:rPr>
              <a:t>Návrh</a:t>
            </a:r>
            <a:r>
              <a:rPr lang="pt-BR" sz="3000" b="1" spc="300" dirty="0" smtClean="0">
                <a:solidFill>
                  <a:srgbClr val="54BC9B"/>
                </a:solidFill>
              </a:rPr>
              <a:t>: </a:t>
            </a:r>
            <a:r>
              <a:rPr lang="pt-BR" sz="3000" b="1" spc="300" dirty="0">
                <a:solidFill>
                  <a:srgbClr val="54BC9B"/>
                </a:solidFill>
              </a:rPr>
              <a:t>Posádka lietadla vs </a:t>
            </a:r>
            <a:r>
              <a:rPr lang="pt-BR" sz="3000" b="1" spc="300" dirty="0" smtClean="0">
                <a:solidFill>
                  <a:srgbClr val="54BC9B"/>
                </a:solidFill>
              </a:rPr>
              <a:t>UAV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Návrh</a:t>
            </a:r>
            <a:r>
              <a:rPr lang="pt-BR" sz="34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: </a:t>
            </a:r>
            <a:r>
              <a:rPr lang="pt-BR" sz="3600" b="1" spc="300" dirty="0">
                <a:solidFill>
                  <a:schemeClr val="bg1"/>
                </a:solidFill>
              </a:rPr>
              <a:t>Posádka lietadla vs UAV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77281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spc="100" dirty="0" smtClean="0">
                <a:solidFill>
                  <a:srgbClr val="54BC9B"/>
                </a:solidFill>
              </a:rPr>
              <a:t>P</a:t>
            </a:r>
            <a:r>
              <a:rPr lang="pt-BR" sz="3000" b="1" spc="100" dirty="0" smtClean="0">
                <a:solidFill>
                  <a:srgbClr val="54BC9B"/>
                </a:solidFill>
              </a:rPr>
              <a:t>ilotné </a:t>
            </a:r>
            <a:r>
              <a:rPr lang="pt-BR" sz="3000" b="1" spc="100" dirty="0">
                <a:solidFill>
                  <a:srgbClr val="54BC9B"/>
                </a:solidFill>
              </a:rPr>
              <a:t>a bezpilotné lietadlá rovnakého typu majú </a:t>
            </a:r>
            <a:r>
              <a:rPr lang="pt-BR" sz="3000" b="1" spc="100" dirty="0" smtClean="0">
                <a:solidFill>
                  <a:srgbClr val="54BC9B"/>
                </a:solidFill>
              </a:rPr>
              <a:t>rozoznateľne </a:t>
            </a:r>
            <a:r>
              <a:rPr lang="pt-BR" sz="3000" b="1" spc="100" dirty="0">
                <a:solidFill>
                  <a:schemeClr val="bg1"/>
                </a:solidFill>
              </a:rPr>
              <a:t>podobné fyzické zložky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</a:p>
          <a:p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pt-BR" sz="3000" b="1" spc="100" dirty="0">
                <a:solidFill>
                  <a:srgbClr val="54BC9B"/>
                </a:solidFill>
              </a:rPr>
              <a:t>Hlavnými výnimkami sú systém riadenia kabíny a systému kontroly životného prostredia alebo systémy na podporu života.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909936" y="4017775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>
                <a:solidFill>
                  <a:srgbClr val="BCC0C6"/>
                </a:solidFill>
              </a:rPr>
              <a:t>Niektoré UAV prenášajú užitočné zaťaženie (napríklad kameru), ktoré </a:t>
            </a:r>
            <a:r>
              <a:rPr lang="pt-BR" sz="3000" b="1" spc="100" dirty="0" smtClean="0">
                <a:solidFill>
                  <a:srgbClr val="BCC0C6"/>
                </a:solidFill>
              </a:rPr>
              <a:t>váži </a:t>
            </a:r>
            <a:r>
              <a:rPr lang="pt-BR" sz="3000" b="1" spc="100" dirty="0">
                <a:solidFill>
                  <a:srgbClr val="BCC0C6"/>
                </a:solidFill>
              </a:rPr>
              <a:t>oveľa menej ako dospelý človek a v dôsledku toho môžu byť značne menšie.</a:t>
            </a:r>
            <a:endParaRPr lang="pt-BR" sz="3000" b="1" spc="100" dirty="0">
              <a:solidFill>
                <a:srgbClr val="BCC0C6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24544" y="260648"/>
            <a:ext cx="42262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spc="600" dirty="0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Návrh</a:t>
            </a:r>
            <a:r>
              <a:rPr lang="pt-BR" sz="2800" b="1" spc="600" dirty="0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: </a:t>
            </a:r>
            <a:r>
              <a:rPr lang="sk-SK" sz="2800" b="1" spc="600" dirty="0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Posádka lietadla</a:t>
            </a:r>
            <a:r>
              <a:rPr lang="pt-BR" sz="2800" b="1" spc="600" dirty="0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 </a:t>
            </a:r>
            <a:endParaRPr lang="pt-BR" sz="2800" b="1" spc="600" dirty="0" smtClean="0">
              <a:solidFill>
                <a:srgbClr val="464C4A"/>
              </a:solidFill>
              <a:ea typeface="Andale Mono" charset="0"/>
              <a:cs typeface="Andale Mono" charset="0"/>
            </a:endParaRPr>
          </a:p>
          <a:p>
            <a:pPr algn="ctr"/>
            <a:r>
              <a:rPr lang="pt-BR" sz="4000" b="1" spc="600" dirty="0" err="1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vs</a:t>
            </a:r>
            <a:r>
              <a:rPr lang="pt-BR" sz="2800" b="1" spc="600" dirty="0" smtClean="0">
                <a:solidFill>
                  <a:srgbClr val="464C4A"/>
                </a:solidFill>
                <a:ea typeface="Andale Mono" charset="0"/>
                <a:cs typeface="Andale Mono" charset="0"/>
              </a:rPr>
              <a:t> </a:t>
            </a:r>
            <a:r>
              <a:rPr lang="pt-BR" sz="2800" b="1" spc="600" dirty="0">
                <a:solidFill>
                  <a:srgbClr val="464C4A"/>
                </a:solidFill>
                <a:ea typeface="Andale Mono" charset="0"/>
                <a:cs typeface="Andale Mono" charset="0"/>
              </a:rPr>
              <a:t>UAV</a:t>
            </a:r>
          </a:p>
        </p:txBody>
      </p:sp>
    </p:spTree>
    <p:extLst>
      <p:ext uri="{BB962C8B-B14F-4D97-AF65-F5344CB8AC3E}">
        <p14:creationId xmlns:p14="http://schemas.microsoft.com/office/powerpoint/2010/main" val="7062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36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Návrh</a:t>
            </a:r>
            <a:r>
              <a:rPr lang="pt-BR" sz="36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600" b="1" spc="300" dirty="0">
                <a:solidFill>
                  <a:schemeClr val="bg1"/>
                </a:solidFill>
              </a:rPr>
              <a:t>Posádka lietadla vs </a:t>
            </a:r>
            <a:r>
              <a:rPr lang="pt-BR" sz="3600" b="1" spc="300" dirty="0" smtClean="0">
                <a:solidFill>
                  <a:schemeClr val="bg1"/>
                </a:solidFill>
              </a:rPr>
              <a:t>UAV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5576" y="1700808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>
                <a:solidFill>
                  <a:srgbClr val="54BC9B"/>
                </a:solidFill>
              </a:rPr>
              <a:t>Malé civilné </a:t>
            </a:r>
            <a:r>
              <a:rPr lang="sk-SK" sz="3000" b="1" spc="100" dirty="0" smtClean="0">
                <a:solidFill>
                  <a:srgbClr val="54BC9B"/>
                </a:solidFill>
              </a:rPr>
              <a:t>UAV </a:t>
            </a:r>
            <a:r>
              <a:rPr lang="pt-BR" sz="3000" b="1" spc="100" dirty="0" smtClean="0">
                <a:solidFill>
                  <a:srgbClr val="54BC9B"/>
                </a:solidFill>
              </a:rPr>
              <a:t>nemajú </a:t>
            </a:r>
            <a:r>
              <a:rPr lang="pt-BR" sz="3000" b="1" spc="100" dirty="0">
                <a:solidFill>
                  <a:srgbClr val="54BC9B"/>
                </a:solidFill>
              </a:rPr>
              <a:t>žiadne životne dôležité systémy, a preto môžu byť postavené z ľahších, ale menej pevných materiálov a tvarov a môžu používať menej odolné elektronické riadiace systémy.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93" y="4317555"/>
            <a:ext cx="2987285" cy="199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36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Návrh</a:t>
            </a:r>
            <a:r>
              <a:rPr lang="pt-BR" sz="36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600" b="1" spc="300" dirty="0">
                <a:solidFill>
                  <a:schemeClr val="bg1"/>
                </a:solidFill>
              </a:rPr>
              <a:t>Posádka lietadla vs </a:t>
            </a:r>
            <a:r>
              <a:rPr lang="pt-BR" sz="3600" b="1" spc="300" dirty="0" smtClean="0">
                <a:solidFill>
                  <a:schemeClr val="bg1"/>
                </a:solidFill>
              </a:rPr>
              <a:t>UAV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969321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spc="100" dirty="0" smtClean="0">
                <a:solidFill>
                  <a:srgbClr val="54BC9B"/>
                </a:solidFill>
              </a:rPr>
              <a:t>Pre</a:t>
            </a:r>
            <a:r>
              <a:rPr lang="pt-BR" sz="3000" b="1" spc="100" dirty="0" smtClean="0">
                <a:solidFill>
                  <a:srgbClr val="54BC9B"/>
                </a:solidFill>
              </a:rPr>
              <a:t> mal</a:t>
            </a:r>
            <a:r>
              <a:rPr lang="sk-SK" sz="3000" b="1" spc="100" dirty="0" smtClean="0">
                <a:solidFill>
                  <a:srgbClr val="54BC9B"/>
                </a:solidFill>
              </a:rPr>
              <a:t>é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sk-SK" sz="3000" b="1" spc="100" dirty="0" smtClean="0">
                <a:solidFill>
                  <a:srgbClr val="54BC9B"/>
                </a:solidFill>
              </a:rPr>
              <a:t>UAV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sa </a:t>
            </a:r>
            <a:r>
              <a:rPr lang="sk-SK" sz="3000" b="1" spc="100" dirty="0" smtClean="0">
                <a:solidFill>
                  <a:srgbClr val="54BC9B"/>
                </a:solidFill>
              </a:rPr>
              <a:t>štvorvrtuľový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dizajn stal populárnym, hoci toto rozloženie sa zriedka používa pre lietadlá s posádkou.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88801"/>
            <a:ext cx="4572000" cy="247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0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11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36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Návrh</a:t>
            </a:r>
            <a:r>
              <a:rPr lang="pt-BR" sz="36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600" b="1" spc="300" dirty="0">
                <a:solidFill>
                  <a:schemeClr val="bg1"/>
                </a:solidFill>
              </a:rPr>
              <a:t>Posádka lietadla vs </a:t>
            </a:r>
            <a:r>
              <a:rPr lang="pt-BR" sz="3600" b="1" spc="300" dirty="0" smtClean="0">
                <a:solidFill>
                  <a:schemeClr val="bg1"/>
                </a:solidFill>
              </a:rPr>
              <a:t>UAV</a:t>
            </a:r>
            <a:endParaRPr lang="pt-BR" sz="54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0368" y="2636912"/>
            <a:ext cx="82264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spc="100" dirty="0">
                <a:solidFill>
                  <a:srgbClr val="54BC9B"/>
                </a:solidFill>
              </a:rPr>
              <a:t>Pri diaľkovom ovládaní </a:t>
            </a:r>
            <a:r>
              <a:rPr lang="sk-SK" sz="3800" b="1" spc="100" dirty="0" smtClean="0">
                <a:solidFill>
                  <a:srgbClr val="54BC9B"/>
                </a:solidFill>
              </a:rPr>
              <a:t>UAV </a:t>
            </a:r>
            <a:r>
              <a:rPr lang="pt-BR" sz="3800" b="1" spc="100" dirty="0" smtClean="0">
                <a:solidFill>
                  <a:srgbClr val="54BC9B"/>
                </a:solidFill>
              </a:rPr>
              <a:t>človek</a:t>
            </a:r>
            <a:r>
              <a:rPr lang="sk-SK" sz="3800" b="1" spc="100" dirty="0" err="1" smtClean="0">
                <a:solidFill>
                  <a:srgbClr val="54BC9B"/>
                </a:solidFill>
              </a:rPr>
              <a:t>om</a:t>
            </a:r>
            <a:r>
              <a:rPr lang="sk-SK" sz="3800" b="1" spc="100" dirty="0" smtClean="0">
                <a:solidFill>
                  <a:srgbClr val="54BC9B"/>
                </a:solidFill>
              </a:rPr>
              <a:t> </a:t>
            </a:r>
            <a:r>
              <a:rPr lang="pt-BR" sz="3800" b="1" spc="100" dirty="0" smtClean="0">
                <a:solidFill>
                  <a:schemeClr val="bg1"/>
                </a:solidFill>
              </a:rPr>
              <a:t>kamera</a:t>
            </a:r>
            <a:r>
              <a:rPr lang="pt-BR" sz="3800" b="1" spc="100" dirty="0" smtClean="0">
                <a:solidFill>
                  <a:srgbClr val="54BC9B"/>
                </a:solidFill>
              </a:rPr>
              <a:t> </a:t>
            </a:r>
            <a:r>
              <a:rPr lang="pt-BR" sz="3800" b="1" spc="100" dirty="0">
                <a:solidFill>
                  <a:srgbClr val="54BC9B"/>
                </a:solidFill>
              </a:rPr>
              <a:t>a </a:t>
            </a:r>
            <a:r>
              <a:rPr lang="pt-BR" sz="3800" b="1" spc="100" dirty="0">
                <a:solidFill>
                  <a:schemeClr val="bg1"/>
                </a:solidFill>
              </a:rPr>
              <a:t>video</a:t>
            </a:r>
            <a:r>
              <a:rPr lang="pt-BR" sz="3800" b="1" spc="100" dirty="0">
                <a:solidFill>
                  <a:srgbClr val="54BC9B"/>
                </a:solidFill>
              </a:rPr>
              <a:t> </a:t>
            </a:r>
            <a:r>
              <a:rPr lang="pt-BR" sz="3800" b="1" spc="100" dirty="0" smtClean="0">
                <a:solidFill>
                  <a:srgbClr val="54BC9B"/>
                </a:solidFill>
              </a:rPr>
              <a:t>takmer </a:t>
            </a:r>
            <a:r>
              <a:rPr lang="pt-BR" sz="3800" b="1" spc="100" dirty="0">
                <a:solidFill>
                  <a:srgbClr val="54BC9B"/>
                </a:solidFill>
              </a:rPr>
              <a:t>vždy nahrádzajú okná kabíny</a:t>
            </a:r>
            <a:endParaRPr lang="pt-BR" sz="3800" b="1" spc="100" dirty="0" smtClean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36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Návrh</a:t>
            </a:r>
            <a:r>
              <a:rPr lang="pt-BR" sz="36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600" b="1" spc="300" dirty="0">
                <a:solidFill>
                  <a:schemeClr val="bg1"/>
                </a:solidFill>
              </a:rPr>
              <a:t>Posádka lietadla vs </a:t>
            </a:r>
            <a:r>
              <a:rPr lang="pt-BR" sz="3600" b="1" spc="300" dirty="0" smtClean="0">
                <a:solidFill>
                  <a:schemeClr val="bg1"/>
                </a:solidFill>
              </a:rPr>
              <a:t>UAV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41277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>
                <a:solidFill>
                  <a:srgbClr val="54BC9B"/>
                </a:solidFill>
              </a:rPr>
              <a:t>Rádiom prenášané digitálne príkazy nahrádzajú fyzické ovládacie prvky kokpitu. </a:t>
            </a:r>
            <a:r>
              <a:rPr lang="sk-SK" sz="3000" b="1" spc="100" dirty="0" smtClean="0">
                <a:solidFill>
                  <a:srgbClr val="54BC9B"/>
                </a:solidFill>
              </a:rPr>
              <a:t>S</a:t>
            </a:r>
            <a:r>
              <a:rPr lang="pt-BR" sz="3000" b="1" spc="100" dirty="0" smtClean="0">
                <a:solidFill>
                  <a:srgbClr val="54BC9B"/>
                </a:solidFill>
              </a:rPr>
              <a:t>oftvér </a:t>
            </a:r>
            <a:r>
              <a:rPr lang="sk-SK" sz="3000" b="1" spc="100" dirty="0" err="1" smtClean="0">
                <a:solidFill>
                  <a:srgbClr val="54BC9B"/>
                </a:solidFill>
              </a:rPr>
              <a:t>autopilota</a:t>
            </a:r>
            <a:r>
              <a:rPr lang="sk-SK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 smtClean="0">
                <a:solidFill>
                  <a:srgbClr val="54BC9B"/>
                </a:solidFill>
              </a:rPr>
              <a:t>sa </a:t>
            </a:r>
            <a:r>
              <a:rPr lang="pt-BR" sz="3000" b="1" spc="100" dirty="0">
                <a:solidFill>
                  <a:srgbClr val="54BC9B"/>
                </a:solidFill>
              </a:rPr>
              <a:t>používa na lietadlách s posádkou aj bez posádky s rôznymi funkciami.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66852"/>
            <a:ext cx="6337300" cy="273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29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54BC9B"/>
                </a:solidFill>
              </a:rPr>
              <a:t>Teraz môžete prejsť na ďalšiu tému</a:t>
            </a:r>
            <a:r>
              <a:rPr lang="pt-BR" sz="3000" b="1" dirty="0" smtClean="0">
                <a:solidFill>
                  <a:srgbClr val="54BC9B"/>
                </a:solidFill>
              </a:rPr>
              <a:t>...</a:t>
            </a:r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sk-SK" sz="3000" b="1" spc="300" dirty="0">
                <a:solidFill>
                  <a:schemeClr val="bg1"/>
                </a:solidFill>
              </a:rPr>
              <a:t>Komponenty </a:t>
            </a:r>
            <a:r>
              <a:rPr lang="sk-SK" sz="3000" b="1" spc="300" dirty="0" err="1">
                <a:solidFill>
                  <a:schemeClr val="bg1"/>
                </a:solidFill>
              </a:rPr>
              <a:t>drona</a:t>
            </a:r>
            <a:r>
              <a:rPr lang="pt-BR" sz="3000" b="1" spc="300" dirty="0">
                <a:solidFill>
                  <a:schemeClr val="bg1"/>
                </a:solidFill>
              </a:rPr>
              <a:t>: </a:t>
            </a:r>
            <a:r>
              <a:rPr lang="sk-SK" sz="3000" b="1" spc="300" dirty="0" smtClean="0">
                <a:solidFill>
                  <a:schemeClr val="bg1"/>
                </a:solidFill>
              </a:rPr>
              <a:t>Telo a napájanie</a:t>
            </a:r>
            <a:r>
              <a:rPr lang="pt-BR" sz="3000" b="1" spc="300" dirty="0" smtClean="0">
                <a:solidFill>
                  <a:schemeClr val="bg1"/>
                </a:solidFill>
              </a:rPr>
              <a:t>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500" b="1" dirty="0"/>
              <a:t>VÝBORNE!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996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225</Words>
  <Application>Microsoft Office PowerPoint</Application>
  <PresentationFormat>Prezentácia na obrazovke (4:3)</PresentationFormat>
  <Paragraphs>47</Paragraphs>
  <Slides>8</Slides>
  <Notes>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43</cp:revision>
  <dcterms:created xsi:type="dcterms:W3CDTF">2017-03-08T21:43:37Z</dcterms:created>
  <dcterms:modified xsi:type="dcterms:W3CDTF">2018-01-28T10:37:07Z</dcterms:modified>
</cp:coreProperties>
</file>